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4" r:id="rId7"/>
    <p:sldId id="262" r:id="rId8"/>
    <p:sldId id="261" r:id="rId9"/>
    <p:sldId id="265" r:id="rId10"/>
    <p:sldId id="266" r:id="rId11"/>
    <p:sldId id="267" r:id="rId12"/>
    <p:sldId id="269" r:id="rId13"/>
    <p:sldId id="268" r:id="rId14"/>
    <p:sldId id="260" r:id="rId15"/>
    <p:sldId id="263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gLS8AXOzzkgiJ0Y/UMN6CMx/u0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77719" autoAdjust="0"/>
  </p:normalViewPr>
  <p:slideViewPr>
    <p:cSldViewPr snapToGrid="0">
      <p:cViewPr varScale="1">
        <p:scale>
          <a:sx n="88" d="100"/>
          <a:sy n="88" d="100"/>
        </p:scale>
        <p:origin x="1434" y="-96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32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35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531972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911496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719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67283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8514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0921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3433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9475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69670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6795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3328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8274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">
  <p:cSld name="Cover Slid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9"/>
          <p:cNvSpPr>
            <a:spLocks noGrp="1"/>
          </p:cNvSpPr>
          <p:nvPr>
            <p:ph type="pic" idx="2"/>
          </p:nvPr>
        </p:nvSpPr>
        <p:spPr>
          <a:xfrm>
            <a:off x="7754965" y="388345"/>
            <a:ext cx="7361207" cy="646965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0" name="Google Shape;90;p29"/>
          <p:cNvSpPr>
            <a:spLocks noGrp="1"/>
          </p:cNvSpPr>
          <p:nvPr>
            <p:ph type="pic" idx="3"/>
          </p:nvPr>
        </p:nvSpPr>
        <p:spPr>
          <a:xfrm>
            <a:off x="6701013" y="5029485"/>
            <a:ext cx="2469438" cy="2472766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+ Text Right">
  <p:cSld name="Image Left + Text Righ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>
            <a:spLocks noGrp="1"/>
          </p:cNvSpPr>
          <p:nvPr>
            <p:ph type="pic" idx="2"/>
          </p:nvPr>
        </p:nvSpPr>
        <p:spPr>
          <a:xfrm>
            <a:off x="777057" y="1146366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+ Text Left">
  <p:cSld name="Image Right + Text Lef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1"/>
          <p:cNvSpPr>
            <a:spLocks noGrp="1"/>
          </p:cNvSpPr>
          <p:nvPr>
            <p:ph type="pic" idx="2"/>
          </p:nvPr>
        </p:nvSpPr>
        <p:spPr>
          <a:xfrm>
            <a:off x="8966329" y="842015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5" name="Google Shape;95;p31"/>
          <p:cNvSpPr>
            <a:spLocks noGrp="1"/>
          </p:cNvSpPr>
          <p:nvPr>
            <p:ph type="pic" idx="3"/>
          </p:nvPr>
        </p:nvSpPr>
        <p:spPr>
          <a:xfrm>
            <a:off x="6842843" y="3423561"/>
            <a:ext cx="3435336" cy="343444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">
  <p:cSld name="Quote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2"/>
          <p:cNvSpPr>
            <a:spLocks noGrp="1"/>
          </p:cNvSpPr>
          <p:nvPr>
            <p:ph type="pic" idx="2"/>
          </p:nvPr>
        </p:nvSpPr>
        <p:spPr>
          <a:xfrm>
            <a:off x="7261879" y="3594697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Our CEO">
  <p:cSld name="Meet Our CEO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3"/>
          <p:cNvSpPr>
            <a:spLocks noGrp="1"/>
          </p:cNvSpPr>
          <p:nvPr>
            <p:ph type="pic" idx="2"/>
          </p:nvPr>
        </p:nvSpPr>
        <p:spPr>
          <a:xfrm>
            <a:off x="-57382" y="1813560"/>
            <a:ext cx="5742596" cy="504708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4"/>
          <p:cNvSpPr>
            <a:spLocks noGrp="1"/>
          </p:cNvSpPr>
          <p:nvPr>
            <p:ph type="pic" idx="2"/>
          </p:nvPr>
        </p:nvSpPr>
        <p:spPr>
          <a:xfrm>
            <a:off x="766405" y="1746608"/>
            <a:ext cx="2332775" cy="2332168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2" name="Google Shape;102;p34"/>
          <p:cNvSpPr>
            <a:spLocks noGrp="1"/>
          </p:cNvSpPr>
          <p:nvPr>
            <p:ph type="pic" idx="3"/>
          </p:nvPr>
        </p:nvSpPr>
        <p:spPr>
          <a:xfrm>
            <a:off x="3524079" y="1746608"/>
            <a:ext cx="4828858" cy="23321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3" name="Google Shape;103;p34"/>
          <p:cNvSpPr>
            <a:spLocks noGrp="1"/>
          </p:cNvSpPr>
          <p:nvPr>
            <p:ph type="pic" idx="4"/>
          </p:nvPr>
        </p:nvSpPr>
        <p:spPr>
          <a:xfrm>
            <a:off x="8777837" y="1746608"/>
            <a:ext cx="2653552" cy="23321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 LEFT">
  <p:cSld name="BREAK LEF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5"/>
          <p:cNvSpPr>
            <a:spLocks noGrp="1"/>
          </p:cNvSpPr>
          <p:nvPr>
            <p:ph type="pic" idx="2"/>
          </p:nvPr>
        </p:nvSpPr>
        <p:spPr>
          <a:xfrm>
            <a:off x="7533645" y="953284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6" name="Google Shape;106;p35"/>
          <p:cNvSpPr>
            <a:spLocks noGrp="1"/>
          </p:cNvSpPr>
          <p:nvPr>
            <p:ph type="pic" idx="3"/>
          </p:nvPr>
        </p:nvSpPr>
        <p:spPr>
          <a:xfrm>
            <a:off x="5602541" y="3942854"/>
            <a:ext cx="3057605" cy="3056809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 CENTER">
  <p:cSld name="BREAK CENTER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6"/>
          <p:cNvSpPr>
            <a:spLocks noGrp="1"/>
          </p:cNvSpPr>
          <p:nvPr>
            <p:ph type="pic" idx="2"/>
          </p:nvPr>
        </p:nvSpPr>
        <p:spPr>
          <a:xfrm>
            <a:off x="760611" y="-2402496"/>
            <a:ext cx="4841930" cy="4840669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9" name="Google Shape;109;p36"/>
          <p:cNvSpPr>
            <a:spLocks noGrp="1"/>
          </p:cNvSpPr>
          <p:nvPr>
            <p:ph type="pic" idx="3"/>
          </p:nvPr>
        </p:nvSpPr>
        <p:spPr>
          <a:xfrm>
            <a:off x="7178895" y="5432323"/>
            <a:ext cx="4579289" cy="4578096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Options Slide">
  <p:cSld name="Three Options Slid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7"/>
          <p:cNvSpPr>
            <a:spLocks noGrp="1"/>
          </p:cNvSpPr>
          <p:nvPr>
            <p:ph type="pic" idx="2"/>
          </p:nvPr>
        </p:nvSpPr>
        <p:spPr>
          <a:xfrm>
            <a:off x="1698380" y="1846994"/>
            <a:ext cx="1502853" cy="150246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2" name="Google Shape;112;p37"/>
          <p:cNvSpPr>
            <a:spLocks noGrp="1"/>
          </p:cNvSpPr>
          <p:nvPr>
            <p:ph type="pic" idx="3"/>
          </p:nvPr>
        </p:nvSpPr>
        <p:spPr>
          <a:xfrm>
            <a:off x="5344574" y="1846994"/>
            <a:ext cx="1502853" cy="150246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3" name="Google Shape;113;p37"/>
          <p:cNvSpPr>
            <a:spLocks noGrp="1"/>
          </p:cNvSpPr>
          <p:nvPr>
            <p:ph type="pic" idx="4"/>
          </p:nvPr>
        </p:nvSpPr>
        <p:spPr>
          <a:xfrm>
            <a:off x="8990766" y="1846994"/>
            <a:ext cx="1502853" cy="150246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bile Device Mockup">
  <p:cSld name="Mobile Device Mockup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8"/>
          <p:cNvSpPr>
            <a:spLocks noGrp="1"/>
          </p:cNvSpPr>
          <p:nvPr>
            <p:ph type="pic" idx="2"/>
          </p:nvPr>
        </p:nvSpPr>
        <p:spPr>
          <a:xfrm rot="900000">
            <a:off x="9540183" y="3020256"/>
            <a:ext cx="2415388" cy="521318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6" name="Google Shape;116;p38"/>
          <p:cNvSpPr>
            <a:spLocks noGrp="1"/>
          </p:cNvSpPr>
          <p:nvPr>
            <p:ph type="pic" idx="3"/>
          </p:nvPr>
        </p:nvSpPr>
        <p:spPr>
          <a:xfrm rot="-900000">
            <a:off x="5894265" y="2829399"/>
            <a:ext cx="2415388" cy="521318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7" name="Google Shape;117;p38"/>
          <p:cNvSpPr>
            <a:spLocks noGrp="1"/>
          </p:cNvSpPr>
          <p:nvPr>
            <p:ph type="pic" idx="4"/>
          </p:nvPr>
        </p:nvSpPr>
        <p:spPr>
          <a:xfrm>
            <a:off x="7704273" y="1815208"/>
            <a:ext cx="2415388" cy="521318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ktop Device Mockup">
  <p:cSld name="Desktop Device Mockup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9"/>
          <p:cNvSpPr>
            <a:spLocks noGrp="1"/>
          </p:cNvSpPr>
          <p:nvPr>
            <p:ph type="pic" idx="2"/>
          </p:nvPr>
        </p:nvSpPr>
        <p:spPr>
          <a:xfrm>
            <a:off x="-4233539" y="924776"/>
            <a:ext cx="7961925" cy="44577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0" name="Google Shape;120;p39"/>
          <p:cNvSpPr>
            <a:spLocks noGrp="1"/>
          </p:cNvSpPr>
          <p:nvPr>
            <p:ph type="pic" idx="3"/>
          </p:nvPr>
        </p:nvSpPr>
        <p:spPr>
          <a:xfrm>
            <a:off x="3077528" y="2271330"/>
            <a:ext cx="2803366" cy="372160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">
  <p:cSld name="Contact Us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0"/>
          <p:cNvSpPr>
            <a:spLocks noGrp="1"/>
          </p:cNvSpPr>
          <p:nvPr>
            <p:ph type="pic" idx="2"/>
          </p:nvPr>
        </p:nvSpPr>
        <p:spPr>
          <a:xfrm>
            <a:off x="5530894" y="-2402496"/>
            <a:ext cx="4841930" cy="4840669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3" name="Google Shape;123;p40"/>
          <p:cNvSpPr>
            <a:spLocks noGrp="1"/>
          </p:cNvSpPr>
          <p:nvPr>
            <p:ph type="pic" idx="3"/>
          </p:nvPr>
        </p:nvSpPr>
        <p:spPr>
          <a:xfrm>
            <a:off x="7570259" y="3185161"/>
            <a:ext cx="5742596" cy="504708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838201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Montserrat Light"/>
              <a:buNone/>
              <a:defRPr sz="44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L="457200" marR="0" lvl="0" indent="-355600" algn="l" rtl="0">
              <a:lnSpc>
                <a:spcPct val="10499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3125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04800" algn="l" rtl="0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04800" algn="l" rtl="0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78">
          <p15:clr>
            <a:srgbClr val="A4A3A4"/>
          </p15:clr>
        </p15:guide>
        <p15:guide id="3" pos="958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8160">
          <p15:clr>
            <a:srgbClr val="A4A3A4"/>
          </p15:clr>
        </p15:guide>
        <p15:guide id="6" orient="horz" pos="48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tdx.transportdata.tw/api-service/swagger/basic/7f07d940-91a4-495d-9465-1c9df89d709c#/Traffic-Highway/CongestionLevel_Highway" TargetMode="External"/><Relationship Id="rId3" Type="http://schemas.openxmlformats.org/officeDocument/2006/relationships/hyperlink" Target="https://tdx.transportdata.tw/api-service/swagger/basic/7f07d940-91a4-495d-9465-1c9df89d709c#/HighwayTraffic/Live_VD_Highway_1" TargetMode="External"/><Relationship Id="rId7" Type="http://schemas.openxmlformats.org/officeDocument/2006/relationships/hyperlink" Target="https://tdx.transportdata.tw/api-service/swagger/basic/7f07d940-91a4-495d-9465-1c9df89d709c#/Traffic-Highway/Live_Highway" TargetMode="External"/><Relationship Id="rId12" Type="http://schemas.openxmlformats.org/officeDocument/2006/relationships/hyperlink" Target="https://tdx.transportdata.tw/api-service/swagger/basic/7f07d940-91a4-495d-9465-1c9df89d709c#/Traffic-City/CongestionLevel_Cit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tdx.transportdata.tw/api-service/swagger/basic/7f07d940-91a4-495d-9465-1c9df89d709c#/FreewayTraffic/CCTV_Freeway_1" TargetMode="External"/><Relationship Id="rId11" Type="http://schemas.openxmlformats.org/officeDocument/2006/relationships/hyperlink" Target="https://tdx.transportdata.tw/api-service/swagger/basic/7f07d940-91a4-495d-9465-1c9df89d709c#/Traffic-City/Live_City" TargetMode="External"/><Relationship Id="rId5" Type="http://schemas.openxmlformats.org/officeDocument/2006/relationships/hyperlink" Target="https://tdx.transportdata.tw/api-service/swagger/basic/7f07d940-91a4-495d-9465-1c9df89d709c#/FreewayTraffic/Live_VD_Freeway_1" TargetMode="External"/><Relationship Id="rId10" Type="http://schemas.openxmlformats.org/officeDocument/2006/relationships/hyperlink" Target="https://tdx.transportdata.tw/api-service/swagger/basic/7f07d940-91a4-495d-9465-1c9df89d709c#/Traffic-City/Section_City" TargetMode="External"/><Relationship Id="rId4" Type="http://schemas.openxmlformats.org/officeDocument/2006/relationships/hyperlink" Target="https://tdx.transportdata.tw/api-service/swagger/basic/7f07d940-91a4-495d-9465-1c9df89d709c#/HighwayTraffic/CCTV_Highway_1" TargetMode="External"/><Relationship Id="rId9" Type="http://schemas.openxmlformats.org/officeDocument/2006/relationships/hyperlink" Target="https://tdx.transportdata.tw/api-service/swagger/basic/7f07d940-91a4-495d-9465-1c9df89d709c#/Traffic-City/VD_Cit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29" name="Google Shape;129;p1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30" name="Google Shape;130;p1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31" name="Google Shape;131;p1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grpSp>
        <p:nvGrpSpPr>
          <p:cNvPr id="132" name="Google Shape;132;p1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33" name="Google Shape;133;p1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</p:grpSp>
      <p:sp>
        <p:nvSpPr>
          <p:cNvPr id="137" name="Google Shape;137;p1"/>
          <p:cNvSpPr txBox="1">
            <a:spLocks noGrp="1"/>
          </p:cNvSpPr>
          <p:nvPr>
            <p:ph type="ctrTitle"/>
          </p:nvPr>
        </p:nvSpPr>
        <p:spPr>
          <a:xfrm>
            <a:off x="767255" y="1122363"/>
            <a:ext cx="1081028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zh-TW" altLang="en-US" dirty="0"/>
              <a:t>觀光景點人流分析</a:t>
            </a:r>
            <a:endParaRPr lang="en-US" dirty="0"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38" name="Google Shape;138;p1"/>
          <p:cNvSpPr txBox="1">
            <a:spLocks noGrp="1"/>
          </p:cNvSpPr>
          <p:nvPr>
            <p:ph type="subTitle" idx="1"/>
          </p:nvPr>
        </p:nvSpPr>
        <p:spPr>
          <a:xfrm>
            <a:off x="974266" y="3695034"/>
            <a:ext cx="10243467" cy="2063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kumimoji="1" lang="en-US" altLang="zh-TW" sz="2400" dirty="0"/>
              <a:t>110306035 </a:t>
            </a:r>
            <a:r>
              <a:rPr kumimoji="1" lang="zh-TW" altLang="en-US" sz="2400" dirty="0"/>
              <a:t>林柏辰</a:t>
            </a:r>
          </a:p>
          <a:p>
            <a:r>
              <a:rPr kumimoji="1" lang="en-US" altLang="zh-TW" sz="2400" dirty="0"/>
              <a:t>112971008 </a:t>
            </a:r>
            <a:r>
              <a:rPr kumimoji="1" lang="zh-TW" altLang="en-US" sz="2400" dirty="0"/>
              <a:t>王雋元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專案處理問題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Picture 139">
            <a:extLst>
              <a:ext uri="{FF2B5EF4-FFF2-40B4-BE49-F238E27FC236}">
                <a16:creationId xmlns:a16="http://schemas.microsoft.com/office/drawing/2014/main" id="{F5539D25-C6A1-049B-B09D-C605A324910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85099" y="2211651"/>
            <a:ext cx="8221799" cy="373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781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專案處理問題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3C01242-8092-C8EB-D46C-A4E61FB54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963" y="2006293"/>
            <a:ext cx="10796474" cy="408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19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專案處理問題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F7A3852-C9A7-62E6-8FBF-1387F2318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765" y="2211651"/>
            <a:ext cx="9335803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748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bril Fatface"/>
                <a:sym typeface="Abril Fatface"/>
              </a:rPr>
              <a:t>專案分工</a:t>
            </a:r>
            <a:endParaRPr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FEC6E8D2-60DF-7887-D8ED-1AB5D7C86D35}"/>
              </a:ext>
            </a:extLst>
          </p:cNvPr>
          <p:cNvGrpSpPr/>
          <p:nvPr/>
        </p:nvGrpSpPr>
        <p:grpSpPr>
          <a:xfrm>
            <a:off x="1928869" y="1931790"/>
            <a:ext cx="3044354" cy="4585196"/>
            <a:chOff x="3779595" y="1917403"/>
            <a:chExt cx="3045735" cy="4585196"/>
          </a:xfrm>
        </p:grpSpPr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0EABF4CE-938B-E8AC-622F-80EF51148BB8}"/>
                </a:ext>
              </a:extLst>
            </p:cNvPr>
            <p:cNvGrpSpPr/>
            <p:nvPr/>
          </p:nvGrpSpPr>
          <p:grpSpPr>
            <a:xfrm>
              <a:off x="4548730" y="1917403"/>
              <a:ext cx="1507470" cy="1907580"/>
              <a:chOff x="5064570" y="1578959"/>
              <a:chExt cx="1507470" cy="1907580"/>
            </a:xfrm>
          </p:grpSpPr>
          <p:pic>
            <p:nvPicPr>
              <p:cNvPr id="6" name="圖片 5">
                <a:extLst>
                  <a:ext uri="{FF2B5EF4-FFF2-40B4-BE49-F238E27FC236}">
                    <a16:creationId xmlns:a16="http://schemas.microsoft.com/office/drawing/2014/main" id="{39811212-9648-33BF-BA87-87AD61DC86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4570" y="1578959"/>
                <a:ext cx="1507470" cy="1507470"/>
              </a:xfrm>
              <a:prstGeom prst="rect">
                <a:avLst/>
              </a:prstGeom>
            </p:spPr>
          </p:pic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90E9639F-6A2D-3461-1403-37F18A58090E}"/>
                  </a:ext>
                </a:extLst>
              </p:cNvPr>
              <p:cNvSpPr txBox="1"/>
              <p:nvPr/>
            </p:nvSpPr>
            <p:spPr>
              <a:xfrm>
                <a:off x="5341250" y="3086429"/>
                <a:ext cx="95410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sz="2000" dirty="0"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王雋元</a:t>
                </a:r>
              </a:p>
            </p:txBody>
          </p:sp>
        </p:grpSp>
        <p:sp>
          <p:nvSpPr>
            <p:cNvPr id="10" name="Google Shape;153;p2">
              <a:extLst>
                <a:ext uri="{FF2B5EF4-FFF2-40B4-BE49-F238E27FC236}">
                  <a16:creationId xmlns:a16="http://schemas.microsoft.com/office/drawing/2014/main" id="{1D88B992-2A78-5ED4-443C-D2BC01E9CE17}"/>
                </a:ext>
              </a:extLst>
            </p:cNvPr>
            <p:cNvSpPr txBox="1"/>
            <p:nvPr/>
          </p:nvSpPr>
          <p:spPr>
            <a:xfrm>
              <a:off x="3779595" y="3824983"/>
              <a:ext cx="3045735" cy="26776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景點標誌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內崁畫面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資料整合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7B9D10B4-8AE0-C76D-E7A2-963C8EB9536A}"/>
              </a:ext>
            </a:extLst>
          </p:cNvPr>
          <p:cNvGrpSpPr/>
          <p:nvPr/>
        </p:nvGrpSpPr>
        <p:grpSpPr>
          <a:xfrm>
            <a:off x="6942839" y="1931790"/>
            <a:ext cx="3313150" cy="3938865"/>
            <a:chOff x="894307" y="1917403"/>
            <a:chExt cx="3313150" cy="3938865"/>
          </a:xfrm>
        </p:grpSpPr>
        <p:grpSp>
          <p:nvGrpSpPr>
            <p:cNvPr id="13" name="群組 12">
              <a:extLst>
                <a:ext uri="{FF2B5EF4-FFF2-40B4-BE49-F238E27FC236}">
                  <a16:creationId xmlns:a16="http://schemas.microsoft.com/office/drawing/2014/main" id="{6E821A73-5D32-7A41-5ED2-E7512BD097AD}"/>
                </a:ext>
              </a:extLst>
            </p:cNvPr>
            <p:cNvGrpSpPr/>
            <p:nvPr/>
          </p:nvGrpSpPr>
          <p:grpSpPr>
            <a:xfrm>
              <a:off x="1797148" y="1917403"/>
              <a:ext cx="1507470" cy="1907580"/>
              <a:chOff x="2312988" y="1578959"/>
              <a:chExt cx="1507470" cy="1907580"/>
            </a:xfrm>
          </p:grpSpPr>
          <p:pic>
            <p:nvPicPr>
              <p:cNvPr id="15" name="圖片 14">
                <a:extLst>
                  <a:ext uri="{FF2B5EF4-FFF2-40B4-BE49-F238E27FC236}">
                    <a16:creationId xmlns:a16="http://schemas.microsoft.com/office/drawing/2014/main" id="{6A2741E4-76DC-3303-971E-90BC096A30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2988" y="1578959"/>
                <a:ext cx="1507470" cy="1507470"/>
              </a:xfrm>
              <a:prstGeom prst="rect">
                <a:avLst/>
              </a:prstGeom>
            </p:spPr>
          </p:pic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96744DED-863E-9C8E-70EB-9EDCE180FDCC}"/>
                  </a:ext>
                </a:extLst>
              </p:cNvPr>
              <p:cNvSpPr txBox="1"/>
              <p:nvPr/>
            </p:nvSpPr>
            <p:spPr>
              <a:xfrm>
                <a:off x="2589669" y="3086429"/>
                <a:ext cx="95410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TW" altLang="en-US" sz="2000" dirty="0">
                    <a:latin typeface="Microsoft JhengHei" panose="020B0604030504040204" pitchFamily="34" charset="-120"/>
                    <a:ea typeface="Microsoft JhengHei" panose="020B0604030504040204" pitchFamily="34" charset="-120"/>
                  </a:rPr>
                  <a:t>林柏辰</a:t>
                </a:r>
              </a:p>
            </p:txBody>
          </p:sp>
        </p:grpSp>
        <p:sp>
          <p:nvSpPr>
            <p:cNvPr id="14" name="Google Shape;153;p2">
              <a:extLst>
                <a:ext uri="{FF2B5EF4-FFF2-40B4-BE49-F238E27FC236}">
                  <a16:creationId xmlns:a16="http://schemas.microsoft.com/office/drawing/2014/main" id="{BC50037F-7CD7-7084-5360-4CAE7753390D}"/>
                </a:ext>
              </a:extLst>
            </p:cNvPr>
            <p:cNvSpPr txBox="1"/>
            <p:nvPr/>
          </p:nvSpPr>
          <p:spPr>
            <a:xfrm>
              <a:off x="894307" y="3824983"/>
              <a:ext cx="3313150" cy="20312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交通狀況分析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r>
                <a:rPr lang="zh-TW" altLang="en-US" sz="3200" dirty="0">
                  <a:solidFill>
                    <a:srgbClr val="37373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Calibri"/>
                  <a:sym typeface="Calibri"/>
                </a:rPr>
                <a:t>熱圖繪製</a:t>
              </a: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  <a:p>
              <a:pPr marL="457200" marR="0" lvl="0" indent="-457200" rtl="0">
                <a:spcBef>
                  <a:spcPts val="1200"/>
                </a:spcBef>
                <a:spcAft>
                  <a:spcPts val="0"/>
                </a:spcAft>
                <a:buClr>
                  <a:srgbClr val="373737"/>
                </a:buClr>
                <a:buSzPts val="2400"/>
                <a:buFont typeface="Arial"/>
                <a:buChar char="•"/>
              </a:pPr>
              <a:endPara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6659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42125"/>
            <a:ext cx="10668000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3030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bril Fatface"/>
              </a:rPr>
              <a:t>參考資料</a:t>
            </a:r>
            <a:endParaRPr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9840733-5BC7-82C7-8B5E-1A93A6C3C70C}"/>
              </a:ext>
            </a:extLst>
          </p:cNvPr>
          <p:cNvSpPr txBox="1"/>
          <p:nvPr/>
        </p:nvSpPr>
        <p:spPr>
          <a:xfrm>
            <a:off x="1252004" y="974093"/>
            <a:ext cx="10586263" cy="58173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342900">
              <a:buFont typeface="Arial" panose="020B0604020202020204" pitchFamily="34" charset="0"/>
              <a:buChar char="•"/>
            </a:pPr>
            <a:r>
              <a:rPr lang="zh-TW" altLang="zh-TW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參考</a:t>
            </a:r>
            <a:r>
              <a:rPr lang="zh-TW" altLang="en-US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文件</a:t>
            </a:r>
            <a:r>
              <a:rPr lang="zh-TW" altLang="zh-TW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</a:t>
            </a:r>
            <a:endParaRPr lang="en-US" altLang="zh-TW" sz="20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228600"/>
            <a:r>
              <a:rPr lang="en-US" altLang="zh-TW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	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Popups — Folium 0.16.1.dev54+g570f2933 documentation (python-</a:t>
            </a:r>
            <a:r>
              <a:rPr lang="en-US" altLang="zh-TW" sz="2000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visualization.github.io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zh-TW" altLang="zh-TW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參考資料：</a:t>
            </a:r>
            <a:endParaRPr lang="en-US" altLang="zh-TW" sz="20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	</a:t>
            </a: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指定省道</a:t>
            </a:r>
            <a:r>
              <a:rPr lang="en-US" altLang="zh-TW" sz="1800" u="sng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VD</a:t>
            </a:r>
            <a:r>
              <a:rPr lang="en-US" altLang="zh-TW" sz="1800" u="sng" kern="100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設備</a:t>
            </a:r>
            <a:r>
              <a:rPr lang="en-US" altLang="zh-TW" sz="1800" u="sng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]</a:t>
            </a:r>
            <a:r>
              <a:rPr lang="en-US" altLang="zh-TW" sz="1800" u="sng" kern="100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車輛偵測器即時路況資料</a:t>
            </a:r>
            <a:r>
              <a:rPr lang="en-US" altLang="zh-TW" sz="1800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指定省道</a:t>
            </a:r>
            <a:r>
              <a:rPr lang="en-US" altLang="zh-TW" sz="1800" u="sng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CCTV</a:t>
            </a:r>
            <a:r>
              <a:rPr lang="en-US" altLang="zh-TW" sz="1800" u="sng" kern="100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設備</a:t>
            </a:r>
            <a:r>
              <a:rPr lang="en-US" altLang="zh-TW" sz="1800" u="sng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]</a:t>
            </a:r>
            <a:r>
              <a:rPr lang="en-US" altLang="zh-TW" sz="1800" u="sng" kern="100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閉路電視攝影機資料</a:t>
            </a:r>
            <a:r>
              <a:rPr lang="en-US" altLang="zh-TW" sz="1800" u="sng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v2</a:t>
            </a:r>
            <a:r>
              <a:rPr lang="en-US" altLang="zh-TW" sz="1800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指定高速公路</a:t>
            </a:r>
            <a:r>
              <a:rPr lang="en-US" altLang="zh-TW" sz="1800" u="sng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VD設備</a:t>
            </a:r>
            <a:r>
              <a:rPr lang="en-US" altLang="zh-TW" sz="1800" u="sng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]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zh-TW" altLang="zh-TW" sz="1800" u="sng" kern="100" dirty="0">
                <a:solidFill>
                  <a:schemeClr val="accent1"/>
                </a:solidFill>
                <a:effectLst/>
                <a:uFill>
                  <a:solidFill>
                    <a:srgbClr val="0000FF"/>
                  </a:solidFill>
                </a:u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車輛偵測器即時路況資料</a:t>
            </a:r>
            <a:r>
              <a:rPr lang="en-US" altLang="zh-TW" sz="1800" u="sng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v2</a:t>
            </a:r>
            <a:r>
              <a:rPr lang="en-US" altLang="zh-TW" sz="1800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指定高速公路</a:t>
            </a:r>
            <a:r>
              <a:rPr lang="en-US" altLang="zh-TW" sz="1800" u="sng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CCTV設備</a:t>
            </a:r>
            <a:r>
              <a:rPr lang="en-US" altLang="zh-TW" sz="1800" u="sng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]閉路電視攝影機資料v2</a:t>
            </a:r>
            <a:endParaRPr lang="en-US" altLang="zh-TW" sz="1800" u="sng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zh-TW" altLang="zh-TW" sz="1800" u="sng" kern="100" dirty="0">
                <a:solidFill>
                  <a:schemeClr val="accent1"/>
                </a:solidFill>
                <a:effectLst/>
                <a:uFill>
                  <a:solidFill>
                    <a:srgbClr val="0000FF"/>
                  </a:solidFill>
                </a:u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省道發布路段資料</a:t>
            </a:r>
            <a:r>
              <a:rPr lang="en-US" altLang="zh-TW" sz="1800" u="sng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v2</a:t>
            </a:r>
            <a:r>
              <a:rPr lang="en-US" altLang="zh-TW" sz="1800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觀光景點服務</a:t>
            </a:r>
            <a:r>
              <a:rPr lang="en-US" altLang="zh-TW" sz="1800" u="sng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/</a:t>
            </a:r>
            <a:r>
              <a:rPr lang="en-US" altLang="zh-TW" sz="1800" u="sng" kern="100" dirty="0" err="1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資訊資料庫開放資料</a:t>
            </a:r>
            <a:r>
              <a:rPr lang="en-US" altLang="zh-TW" sz="1800" kern="100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2096770" lvl="4" indent="219075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省道發布路段即時資訊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省道壅塞路段水準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指定縣市車輛偵測器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指定縣市發布路段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指定縣市發布路段即時資訊</a:t>
            </a:r>
            <a:endParaRPr lang="zh-TW" altLang="zh-TW" sz="18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800" u="sng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指定縣市壅塞路況水準</a:t>
            </a:r>
            <a:endParaRPr lang="zh-TW" altLang="zh-TW" sz="20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zh-TW" altLang="zh-TW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專案網址：</a:t>
            </a:r>
            <a:r>
              <a:rPr lang="en-US" altLang="zh-TW" sz="2000" kern="100" dirty="0" err="1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Github</a:t>
            </a:r>
            <a:r>
              <a:rPr lang="en-US" altLang="zh-TW" sz="2000" kern="100" dirty="0">
                <a:solidFill>
                  <a:schemeClr val="accent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repository</a:t>
            </a:r>
            <a:endParaRPr lang="zh-TW" altLang="zh-TW" sz="2000" kern="100" dirty="0">
              <a:solidFill>
                <a:schemeClr val="accent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212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303030"/>
                </a:solidFill>
                <a:latin typeface="Abril Fatface"/>
                <a:ea typeface="Abril Fatface"/>
                <a:cs typeface="Abril Fatface"/>
                <a:sym typeface="Abril Fatface"/>
              </a:rPr>
              <a:t>Outline</a:t>
            </a:r>
            <a:endParaRPr dirty="0"/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621137"/>
            <a:ext cx="10312073" cy="363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600" dirty="0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背景說明</a:t>
            </a:r>
            <a:endParaRPr lang="en-US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600" dirty="0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專案內容</a:t>
            </a:r>
            <a:endParaRPr lang="en-US" altLang="zh-TW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600" dirty="0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專案分工</a:t>
            </a:r>
            <a:endParaRPr lang="en-US" altLang="zh-TW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600" dirty="0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參考資料</a:t>
            </a:r>
            <a:endParaRPr lang="en-US" altLang="zh-TW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endParaRPr lang="en-US" altLang="zh-TW" sz="3600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背景說明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578959"/>
            <a:ext cx="10312073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國內旅遊的優勢</a:t>
            </a:r>
            <a:r>
              <a: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?</a:t>
            </a: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景點分佈</a:t>
            </a:r>
            <a:r>
              <a: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?</a:t>
            </a: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交通狀況</a:t>
            </a:r>
            <a:r>
              <a: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?</a:t>
            </a: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endParaRPr lang="en-US" altLang="zh-TW" sz="32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39902CD-3C42-0F6B-DEF4-90A6F3300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09" y="4162029"/>
            <a:ext cx="7772400" cy="1313764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6CFACC3-8E1A-2814-78AB-16B0BF165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178" y="3232852"/>
            <a:ext cx="6789263" cy="127777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322F43D-EA6C-04E4-E90E-741F08DE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0658" y="5146333"/>
            <a:ext cx="6920947" cy="112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06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35309"/>
            <a:ext cx="10312073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景點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(attraction)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、景點活動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(attraction activity)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、風景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(scenic spot)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資料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CD4F32D-D608-4A51-9C9C-B0C7A69A0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787" y="2549215"/>
            <a:ext cx="3186423" cy="3768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13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35309"/>
            <a:ext cx="10312073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景點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(attraction)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、景點活動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(attraction activity)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、風景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(scenic spot)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資料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3FC1175-7E2B-1EF5-B27B-F1D207DA4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123" y="2243264"/>
            <a:ext cx="7265752" cy="365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98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2" y="1150106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即時路況畫面 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-&gt;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 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folium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的內嵌式畫面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26B925-A9AB-9B0E-70F9-DD591C96F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707" y="2212352"/>
            <a:ext cx="8312581" cy="373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63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交通資料分析 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-&gt; 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熱圖呈現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66FEC91-D98E-2C0E-05F8-0C503B9B0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307" y="2004822"/>
            <a:ext cx="5811386" cy="430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600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交通資料分析 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-&gt; 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熱圖呈現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C5346E4-7A93-B5B4-9AFD-787A3A7AF5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536"/>
          <a:stretch/>
        </p:blipFill>
        <p:spPr bwMode="auto">
          <a:xfrm>
            <a:off x="3003925" y="2216390"/>
            <a:ext cx="6184149" cy="37268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93597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成果示意圖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7BFD04C-FD5A-A4AE-8A92-8406394E0E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907" y="2022066"/>
            <a:ext cx="8132183" cy="418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22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Theme">
  <a:themeElements>
    <a:clrScheme name="AI - History Presentation Template 14">
      <a:dk1>
        <a:srgbClr val="838383"/>
      </a:dk1>
      <a:lt1>
        <a:srgbClr val="FFFFFF"/>
      </a:lt1>
      <a:dk2>
        <a:srgbClr val="303030"/>
      </a:dk2>
      <a:lt2>
        <a:srgbClr val="FFFFFF"/>
      </a:lt2>
      <a:accent1>
        <a:srgbClr val="4160E5"/>
      </a:accent1>
      <a:accent2>
        <a:srgbClr val="ED6445"/>
      </a:accent2>
      <a:accent3>
        <a:srgbClr val="6FD383"/>
      </a:accent3>
      <a:accent4>
        <a:srgbClr val="EACE65"/>
      </a:accent4>
      <a:accent5>
        <a:srgbClr val="E2D3B8"/>
      </a:accent5>
      <a:accent6>
        <a:srgbClr val="DFDFDF"/>
      </a:accent6>
      <a:hlink>
        <a:srgbClr val="838383"/>
      </a:hlink>
      <a:folHlink>
        <a:srgbClr val="30303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3661</TotalTime>
  <Words>225</Words>
  <Application>Microsoft Office PowerPoint</Application>
  <PresentationFormat>寬螢幕</PresentationFormat>
  <Paragraphs>56</Paragraphs>
  <Slides>14</Slides>
  <Notes>14</Notes>
  <HiddenSlides>1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14</vt:i4>
      </vt:variant>
    </vt:vector>
  </HeadingPairs>
  <TitlesOfParts>
    <vt:vector size="23" baseType="lpstr">
      <vt:lpstr>Neuton</vt:lpstr>
      <vt:lpstr>Microsoft JhengHei</vt:lpstr>
      <vt:lpstr>Microsoft JhengHei</vt:lpstr>
      <vt:lpstr>Abril Fatface</vt:lpstr>
      <vt:lpstr>Arial</vt:lpstr>
      <vt:lpstr>Calibri</vt:lpstr>
      <vt:lpstr>Montserrat Light</vt:lpstr>
      <vt:lpstr>Office 佈景主題</vt:lpstr>
      <vt:lpstr>Default Theme</vt:lpstr>
      <vt:lpstr>觀光景點人流分析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 Performance Evaluation of NB-IoT</dc:title>
  <dc:creator>yune chi</dc:creator>
  <cp:lastModifiedBy>柏辰 林</cp:lastModifiedBy>
  <cp:revision>49</cp:revision>
  <dcterms:created xsi:type="dcterms:W3CDTF">2023-07-22T09:41:29Z</dcterms:created>
  <dcterms:modified xsi:type="dcterms:W3CDTF">2024-06-17T06:30:49Z</dcterms:modified>
</cp:coreProperties>
</file>